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D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57" autoAdjust="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70BD-072B-476E-AEC8-A024A3513B95}" type="datetimeFigureOut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7EEF9-18F5-46A2-ADF6-03A01C92C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387B7-84E0-40FA-8BD3-757CAA63C56E}" type="datetimeFigureOut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8BE6C-8368-4E74-BA96-5A7EF5375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3A057-64E5-40C5-AFA3-0CD4851E20A2}" type="datetimeFigureOut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959EF-74FE-4404-99EA-06F354482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335DD-A8BA-4C3F-99E3-32FF63D32324}" type="datetimeFigureOut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73E11-9446-43CF-B6ED-F0EB2F0D8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6BD5A-5710-4EF0-A971-3967015491FE}" type="datetimeFigureOut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ACE8B-F6B7-403F-8D1C-397B6C222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D8B8E-EE7F-4684-BB33-B5209971BD9E}" type="datetimeFigureOut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669B4-ECCD-48AB-A5A1-A06749BD8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F1A59-1007-46BE-A350-8B4AD4A69D70}" type="datetimeFigureOut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83403-248F-446C-99C3-62B160BB1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0A035-302E-49FB-BFFF-5801C22F21F0}" type="datetimeFigureOut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E651A-25C2-4940-8497-F7810D55B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37B3E-8C4E-4A89-A155-BB8D40D6FCB1}" type="datetimeFigureOut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3099D-1C4B-458B-BB71-207FCE9E0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0060E-C20A-4219-8DC6-E92EDA1E650E}" type="datetimeFigureOut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012D5-B82E-47DF-BE70-6848BC564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E041A-11AE-4141-AE83-A5B546EBD81D}" type="datetimeFigureOut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318B1-D2E5-4461-9001-EFDD867DC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BBC1B7-06B0-417C-97DC-D4BE63880CA6}" type="datetimeFigureOut">
              <a:rPr lang="ru-RU"/>
              <a:pPr>
                <a:defRPr/>
              </a:pPr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D57D75-C050-4471-9209-F720EE33C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s://volna.org/wp-content/uploads/2016/09/09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88" y="7938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9275"/>
            <a:ext cx="7772400" cy="13668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Муниципальное дошкольное образовательное учреждение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«Детский сад «</a:t>
            </a:r>
            <a:r>
              <a:rPr lang="ru-RU" b="1" dirty="0" err="1" smtClean="0">
                <a:solidFill>
                  <a:srgbClr val="00B050"/>
                </a:solidFill>
              </a:rPr>
              <a:t>Гвоздичка</a:t>
            </a:r>
            <a:r>
              <a:rPr lang="ru-RU" b="1" dirty="0" smtClean="0">
                <a:solidFill>
                  <a:srgbClr val="00B050"/>
                </a:solidFill>
              </a:rPr>
              <a:t>» № 9 города Алушты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4221163"/>
            <a:ext cx="7775575" cy="1800225"/>
          </a:xfrm>
        </p:spPr>
        <p:txBody>
          <a:bodyPr/>
          <a:lstStyle/>
          <a:p>
            <a:endParaRPr lang="ru-RU" b="1" smtClean="0">
              <a:solidFill>
                <a:srgbClr val="00B050"/>
              </a:solidFill>
            </a:endParaRPr>
          </a:p>
          <a:p>
            <a:r>
              <a:rPr lang="ru-RU" b="1" smtClean="0">
                <a:solidFill>
                  <a:srgbClr val="00B050"/>
                </a:solidFill>
              </a:rPr>
              <a:t>        Краткая презентация </a:t>
            </a:r>
          </a:p>
          <a:p>
            <a:r>
              <a:rPr lang="ru-RU" b="1" smtClean="0">
                <a:solidFill>
                  <a:srgbClr val="00B050"/>
                </a:solidFill>
              </a:rPr>
              <a:t>основной образовательной программы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2781300"/>
            <a:ext cx="2087563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https://ds03.infourok.ru/uploads/ex/05d6/0001ee1d-9c09bf9b/3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63713" y="404813"/>
            <a:ext cx="7272337" cy="4924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/>
                </a:solidFill>
                <a:latin typeface="+mn-lt"/>
                <a:cs typeface="+mn-cs"/>
              </a:rPr>
              <a:t>Образовательная программа            разработана: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+mn-lt"/>
                <a:cs typeface="+mn-cs"/>
              </a:rPr>
              <a:t>в соответствии с </a:t>
            </a:r>
            <a:r>
              <a:rPr lang="ru-RU" sz="2800" dirty="0" smtClean="0">
                <a:latin typeface="+mn-lt"/>
                <a:cs typeface="+mn-cs"/>
              </a:rPr>
              <a:t>Федеральным </a:t>
            </a:r>
            <a:r>
              <a:rPr lang="ru-RU" sz="2800" dirty="0">
                <a:latin typeface="+mn-lt"/>
                <a:cs typeface="+mn-cs"/>
              </a:rPr>
              <a:t>государственным стандартом дошкольного образования;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8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+mn-lt"/>
                <a:cs typeface="+mn-cs"/>
              </a:rPr>
              <a:t>с учетом </a:t>
            </a:r>
            <a:r>
              <a:rPr lang="ru-RU" sz="2800" dirty="0" smtClean="0">
                <a:latin typeface="+mn-lt"/>
                <a:cs typeface="+mn-cs"/>
              </a:rPr>
              <a:t>инновационной программы дошкольного образования «От рождения до школы»/под ред. Н.Е. </a:t>
            </a:r>
            <a:r>
              <a:rPr lang="ru-RU" sz="2800" dirty="0" err="1" smtClean="0">
                <a:latin typeface="+mn-lt"/>
                <a:cs typeface="+mn-cs"/>
              </a:rPr>
              <a:t>Вераксы</a:t>
            </a:r>
            <a:r>
              <a:rPr lang="ru-RU" sz="2800" dirty="0" smtClean="0">
                <a:latin typeface="+mn-lt"/>
                <a:cs typeface="+mn-cs"/>
              </a:rPr>
              <a:t>, Т.С. Комаровой, Э.М. Дорофеевой – 2020г.</a:t>
            </a:r>
            <a:endParaRPr lang="ru-RU" sz="28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 descr="https://image.jimcdn.com/app/cms/image/transf/dimension=2000x1500:format=jpg/path/s230309aa0c18c14c/backgroundarea/icc865bb7125d0ac8/version/1459444903/image.jpg"/>
          <p:cNvPicPr>
            <a:picLocks noChangeAspect="1" noChangeArrowheads="1"/>
          </p:cNvPicPr>
          <p:nvPr/>
        </p:nvPicPr>
        <p:blipFill>
          <a:blip r:embed="rId2"/>
          <a:srcRect b="1260"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855788" y="549275"/>
            <a:ext cx="5262562" cy="1366838"/>
          </a:xfrm>
          <a:prstGeom prst="rect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В соответствии с требованиями ФГОС ДО программа состоит из двух частей: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55788" y="2617788"/>
            <a:ext cx="5262562" cy="1368425"/>
          </a:xfrm>
          <a:prstGeom prst="rect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Обязательная часть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(объём не меньше 60%  от её общего объёма)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244975" y="1916113"/>
            <a:ext cx="484188" cy="70167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47813" y="4718050"/>
            <a:ext cx="5976937" cy="1609725"/>
          </a:xfrm>
          <a:prstGeom prst="rect">
            <a:avLst/>
          </a:prstGeom>
          <a:solidFill>
            <a:srgbClr val="92D050"/>
          </a:solidFill>
          <a:ln w="57150"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4F6228"/>
                </a:solidFill>
                <a:latin typeface="Calibri" pitchFamily="34" charset="0"/>
              </a:rPr>
              <a:t>Вариативная часть(часть</a:t>
            </a:r>
            <a:r>
              <a:rPr lang="ru-RU" sz="2400" b="1">
                <a:solidFill>
                  <a:srgbClr val="4F6228"/>
                </a:solidFill>
              </a:rPr>
              <a:t>,</a:t>
            </a:r>
            <a:r>
              <a:rPr lang="ru-RU" sz="2400" b="1">
                <a:solidFill>
                  <a:srgbClr val="4F6228"/>
                </a:solidFill>
                <a:latin typeface="Calibri" pitchFamily="34" charset="0"/>
              </a:rPr>
              <a:t> формируемая участниками  образовательных отношений, не более 40% ) </a:t>
            </a:r>
          </a:p>
        </p:txBody>
      </p:sp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7363" y="3986213"/>
            <a:ext cx="54927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3568" y="332657"/>
            <a:ext cx="8352482" cy="643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solidFill>
                  <a:srgbClr val="E46C0A"/>
                </a:solidFill>
                <a:latin typeface="Calibri" pitchFamily="34" charset="0"/>
              </a:rPr>
              <a:t>Цели образовательной программы: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Ведущие цели</a:t>
            </a:r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Обязательная часть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гармонично развитой и социально ответственной личности на основе духовно - нравственных ценностей народов Российской Федерации, исторических и национально - культурных традиций;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условий для полноценного проживания ребенком дошкольного детства, формирование основ базовой культуры личности, всестороннее развитие психических и физических качеств в соответствии с возрастными и индивидуальными особенностями, подготовка к жизни в современном обществе, к обучению в школе, обеспечение безопасности жизнедеятельности дошкольника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220980"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Часть, формируемая участниками образовательных 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отношений</a:t>
            </a:r>
            <a:endParaRPr lang="ru-RU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ребенка уважения к родителям, их культурной самобытности, к языку и национальным ценностям страны проживания и страны происхождения, к культурам, отличным от его собственной; воспитание любви к Родине; подготовка ребенка к сознательной жизни в демократическом обществе в духе взаимопонимания, мира, дружбы между всеми народами, этническими, национальными группами</a:t>
            </a:r>
            <a:r>
              <a:rPr lang="ru-RU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900" dirty="0" smtClean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5288" y="188913"/>
            <a:ext cx="85693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B050"/>
                </a:solidFill>
                <a:latin typeface="Calibri" pitchFamily="34" charset="0"/>
              </a:rPr>
              <a:t>Образовательная программа включает</a:t>
            </a:r>
          </a:p>
          <a:p>
            <a:pPr algn="ctr"/>
            <a:r>
              <a:rPr lang="ru-RU" sz="3200" b="1">
                <a:solidFill>
                  <a:srgbClr val="00B050"/>
                </a:solidFill>
                <a:latin typeface="Calibri" pitchFamily="34" charset="0"/>
              </a:rPr>
              <a:t> 4 основных раздела:</a:t>
            </a:r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1187450" y="1700213"/>
            <a:ext cx="6624638" cy="86518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solidFill>
                  <a:srgbClr val="FFFF00"/>
                </a:solidFill>
              </a:rPr>
              <a:t>ЦЕЛЕВОЙ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2997200"/>
            <a:ext cx="672623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3650" y="4221163"/>
            <a:ext cx="6797675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5445125"/>
            <a:ext cx="66548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4"/>
          <p:cNvSpPr txBox="1">
            <a:spLocks noChangeArrowheads="1"/>
          </p:cNvSpPr>
          <p:nvPr/>
        </p:nvSpPr>
        <p:spPr bwMode="auto">
          <a:xfrm>
            <a:off x="1908175" y="3068638"/>
            <a:ext cx="48244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3200">
                <a:solidFill>
                  <a:srgbClr val="FFFF00"/>
                </a:solidFill>
                <a:latin typeface="Calibri" pitchFamily="34" charset="0"/>
              </a:rPr>
              <a:t>СОДЕРЖАТЕЛЬНЫЙ</a:t>
            </a:r>
          </a:p>
        </p:txBody>
      </p:sp>
      <p:sp>
        <p:nvSpPr>
          <p:cNvPr id="17416" name="TextBox 6"/>
          <p:cNvSpPr txBox="1">
            <a:spLocks noChangeArrowheads="1"/>
          </p:cNvSpPr>
          <p:nvPr/>
        </p:nvSpPr>
        <p:spPr bwMode="auto">
          <a:xfrm>
            <a:off x="1947863" y="4437063"/>
            <a:ext cx="5648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3200">
                <a:solidFill>
                  <a:srgbClr val="FFFF00"/>
                </a:solidFill>
                <a:latin typeface="Calibri" pitchFamily="34" charset="0"/>
              </a:rPr>
              <a:t>ОРГАНИЗАЦИОННЫЙ</a:t>
            </a:r>
          </a:p>
        </p:txBody>
      </p:sp>
      <p:sp>
        <p:nvSpPr>
          <p:cNvPr id="17417" name="TextBox 7"/>
          <p:cNvSpPr txBox="1">
            <a:spLocks noChangeArrowheads="1"/>
          </p:cNvSpPr>
          <p:nvPr/>
        </p:nvSpPr>
        <p:spPr bwMode="auto">
          <a:xfrm>
            <a:off x="1763713" y="5589588"/>
            <a:ext cx="5616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3200">
                <a:solidFill>
                  <a:srgbClr val="EDD01F"/>
                </a:solidFill>
                <a:latin typeface="Calibri" pitchFamily="34" charset="0"/>
              </a:rPr>
              <a:t> </a:t>
            </a:r>
            <a:r>
              <a:rPr lang="ru-RU" sz="3200">
                <a:solidFill>
                  <a:srgbClr val="FFFF00"/>
                </a:solidFill>
                <a:latin typeface="Calibri" pitchFamily="34" charset="0"/>
              </a:rPr>
              <a:t>ДОПОЛНИТЕЛЬНЫЙ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s://i.pinimg.com/originals/72/6c/76/726c76b0c5a512a80bdb68a5f11dad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68313" y="333375"/>
            <a:ext cx="8280400" cy="1463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17375E"/>
                </a:solidFill>
                <a:latin typeface="Calibri" pitchFamily="34" charset="0"/>
              </a:rPr>
              <a:t>Образовательные области, обеспечивающие разностороннее развитие детей по ФГОС ДО:</a:t>
            </a: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1512888" y="3074988"/>
            <a:ext cx="2808287" cy="14859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Социально-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коммуникативное развитие 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916113"/>
            <a:ext cx="3889375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8838" y="3074988"/>
            <a:ext cx="29178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797425"/>
            <a:ext cx="395922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4754563"/>
            <a:ext cx="410527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Box 4"/>
          <p:cNvSpPr txBox="1">
            <a:spLocks noChangeArrowheads="1"/>
          </p:cNvSpPr>
          <p:nvPr/>
        </p:nvSpPr>
        <p:spPr bwMode="auto">
          <a:xfrm>
            <a:off x="3557588" y="2060575"/>
            <a:ext cx="23034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bg2"/>
                </a:solidFill>
                <a:latin typeface="Calibri" pitchFamily="34" charset="0"/>
              </a:rPr>
              <a:t>Физическое </a:t>
            </a:r>
          </a:p>
          <a:p>
            <a:pPr algn="ctr"/>
            <a:r>
              <a:rPr lang="ru-RU" sz="2400">
                <a:solidFill>
                  <a:schemeClr val="bg2"/>
                </a:solidFill>
                <a:latin typeface="Calibri" pitchFamily="34" charset="0"/>
              </a:rPr>
              <a:t>развитие</a:t>
            </a:r>
          </a:p>
        </p:txBody>
      </p:sp>
      <p:sp>
        <p:nvSpPr>
          <p:cNvPr id="18441" name="TextBox 5"/>
          <p:cNvSpPr txBox="1">
            <a:spLocks noChangeArrowheads="1"/>
          </p:cNvSpPr>
          <p:nvPr/>
        </p:nvSpPr>
        <p:spPr bwMode="auto">
          <a:xfrm>
            <a:off x="4710113" y="3141663"/>
            <a:ext cx="26892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bg2"/>
                </a:solidFill>
                <a:latin typeface="Calibri" pitchFamily="34" charset="0"/>
              </a:rPr>
              <a:t>Познавательное</a:t>
            </a:r>
          </a:p>
          <a:p>
            <a:pPr algn="ctr"/>
            <a:r>
              <a:rPr lang="ru-RU" sz="2400">
                <a:solidFill>
                  <a:schemeClr val="bg2"/>
                </a:solidFill>
                <a:latin typeface="Calibri" pitchFamily="34" charset="0"/>
              </a:rPr>
              <a:t>развитие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18442" name="TextBox 6"/>
          <p:cNvSpPr txBox="1">
            <a:spLocks noChangeArrowheads="1"/>
          </p:cNvSpPr>
          <p:nvPr/>
        </p:nvSpPr>
        <p:spPr bwMode="auto">
          <a:xfrm>
            <a:off x="827088" y="5084763"/>
            <a:ext cx="24638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Речевое</a:t>
            </a:r>
          </a:p>
          <a:p>
            <a:pPr algn="ctr"/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 развитие</a:t>
            </a:r>
          </a:p>
          <a:p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18443" name="TextBox 7"/>
          <p:cNvSpPr txBox="1">
            <a:spLocks noChangeArrowheads="1"/>
          </p:cNvSpPr>
          <p:nvPr/>
        </p:nvSpPr>
        <p:spPr bwMode="auto">
          <a:xfrm>
            <a:off x="5219700" y="4887913"/>
            <a:ext cx="3024188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Художественно-</a:t>
            </a:r>
          </a:p>
          <a:p>
            <a:pPr algn="ctr"/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эстетическое</a:t>
            </a:r>
          </a:p>
          <a:p>
            <a:pPr algn="ctr"/>
            <a:r>
              <a:rPr lang="ru-RU" sz="2400">
                <a:solidFill>
                  <a:schemeClr val="bg1"/>
                </a:solidFill>
                <a:latin typeface="Calibri" pitchFamily="34" charset="0"/>
              </a:rPr>
              <a:t> развитие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1844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068638"/>
            <a:ext cx="1300163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51675" y="2836863"/>
            <a:ext cx="2036763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" name="Picture 2" descr="https://ds03.infourok.ru/uploads/ex/03e4/00066c83-046308e0/51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44" name="TextBox 3"/>
          <p:cNvSpPr txBox="1">
            <a:spLocks noChangeArrowheads="1"/>
          </p:cNvSpPr>
          <p:nvPr/>
        </p:nvSpPr>
        <p:spPr bwMode="auto">
          <a:xfrm>
            <a:off x="468313" y="404813"/>
            <a:ext cx="8064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Планируемые результаты освоения воспитанниками ООП дошкольного образования:</a:t>
            </a:r>
          </a:p>
        </p:txBody>
      </p:sp>
      <p:sp>
        <p:nvSpPr>
          <p:cNvPr id="3145" name="TextBox 6218"/>
          <p:cNvSpPr txBox="1">
            <a:spLocks noChangeArrowheads="1"/>
          </p:cNvSpPr>
          <p:nvPr/>
        </p:nvSpPr>
        <p:spPr bwMode="auto">
          <a:xfrm>
            <a:off x="1042988" y="1700213"/>
            <a:ext cx="785018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ребёнок овладевает основными культурными способами деятельности, проявляет инициативу и самостоятельность в разных видах деятельности- игре, общении, познавательно-исследовательской деятельности, конструировании и др; способен выбирать себе род занятий, участников по совместной деятельности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Ребёнок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учувствует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конфликты.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Ребенок обладает 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нормам.</a:t>
            </a:r>
          </a:p>
        </p:txBody>
      </p:sp>
      <p:sp>
        <p:nvSpPr>
          <p:cNvPr id="3074" name="AutoShape 2"/>
          <p:cNvSpPr>
            <a:spLocks noChangeAspect="1" noChangeArrowheads="1"/>
          </p:cNvSpPr>
          <p:nvPr/>
        </p:nvSpPr>
        <p:spPr bwMode="auto">
          <a:xfrm>
            <a:off x="0" y="1385888"/>
            <a:ext cx="8893175" cy="5472112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142" name="AutoShape 70"/>
          <p:cNvSpPr>
            <a:spLocks noChangeAspect="1" noChangeArrowheads="1"/>
          </p:cNvSpPr>
          <p:nvPr/>
        </p:nvSpPr>
        <p:spPr bwMode="auto">
          <a:xfrm>
            <a:off x="611188" y="1196975"/>
            <a:ext cx="8893175" cy="5472113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s://ds03.infourok.ru/uploads/ex/03e4/00066c83-046308e0/51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2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71550" y="476250"/>
            <a:ext cx="7921625" cy="6134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ребенок достаточно хорошо владеет устной речью, может выражать</a:t>
            </a:r>
          </a:p>
          <a:p>
            <a:pPr marL="285750" indent="-285750"/>
            <a:r>
              <a:rPr lang="ru-RU">
                <a:latin typeface="Calibri" pitchFamily="34" charset="0"/>
              </a:rPr>
              <a:t>     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грамотности;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у ребенка развита крупная и мелкая моторика; он подвижен, вынос</a:t>
            </a:r>
            <a:r>
              <a:rPr lang="ru-RU"/>
              <a:t>-</a:t>
            </a:r>
            <a:r>
              <a:rPr lang="ru-RU">
                <a:latin typeface="Calibri" pitchFamily="34" charset="0"/>
              </a:rPr>
              <a:t>лив, владеет основными движениями, может контролировать свои движения и управлять ими;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ребенок проявляет любознательность, задаёт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людей, склонен наблюдать и эксперименти</a:t>
            </a:r>
            <a:r>
              <a:rPr lang="ru-RU"/>
              <a:t>- </a:t>
            </a:r>
            <a:r>
              <a:rPr lang="ru-RU">
                <a:latin typeface="Calibri" pitchFamily="34" charset="0"/>
              </a:rPr>
              <a:t>ровать. Обладает начальными знаниями о себе, о природном и социальном мире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т.п.; ребенок способен к принятию правильных решений, опираясь на свои знания и умения в различных видах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www.amurkst.ru/upload/iblock/fdb/fdb2585cb3e44a31905fef433116b731.jpg"/>
          <p:cNvPicPr>
            <a:picLocks noChangeAspect="1" noChangeArrowheads="1"/>
          </p:cNvPicPr>
          <p:nvPr/>
        </p:nvPicPr>
        <p:blipFill>
          <a:blip r:embed="rId2"/>
          <a:srcRect l="7182" t="4761" r="7001" b="54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612</Words>
  <Application>Microsoft Office PowerPoint</Application>
  <PresentationFormat>Экран 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Symbol</vt:lpstr>
      <vt:lpstr>Times New Roman</vt:lpstr>
      <vt:lpstr>Тема Office</vt:lpstr>
      <vt:lpstr> Муниципальное дошкольное образовательное учреждение  «Детский сад «Гвоздичка» № 9 города Алушты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учреждение « Детский сад» №</dc:title>
  <dc:creator>детский сад</dc:creator>
  <cp:lastModifiedBy>Пользователь</cp:lastModifiedBy>
  <cp:revision>23</cp:revision>
  <dcterms:created xsi:type="dcterms:W3CDTF">2019-08-30T07:14:01Z</dcterms:created>
  <dcterms:modified xsi:type="dcterms:W3CDTF">2020-08-28T11:05:13Z</dcterms:modified>
</cp:coreProperties>
</file>